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17"/>
  </p:notesMasterIdLst>
  <p:handoutMasterIdLst>
    <p:handoutMasterId r:id="rId18"/>
  </p:handoutMasterIdLst>
  <p:sldIdLst>
    <p:sldId id="257" r:id="rId2"/>
    <p:sldId id="290" r:id="rId3"/>
    <p:sldId id="280" r:id="rId4"/>
    <p:sldId id="291" r:id="rId5"/>
    <p:sldId id="281" r:id="rId6"/>
    <p:sldId id="298" r:id="rId7"/>
    <p:sldId id="265" r:id="rId8"/>
    <p:sldId id="282" r:id="rId9"/>
    <p:sldId id="296" r:id="rId10"/>
    <p:sldId id="295" r:id="rId11"/>
    <p:sldId id="287" r:id="rId12"/>
    <p:sldId id="292" r:id="rId13"/>
    <p:sldId id="294" r:id="rId14"/>
    <p:sldId id="285" r:id="rId15"/>
    <p:sldId id="277" r:id="rId1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45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192">
          <p15:clr>
            <a:srgbClr val="A4A3A4"/>
          </p15:clr>
        </p15:guide>
        <p15:guide id="5" orient="horz" pos="1072">
          <p15:clr>
            <a:srgbClr val="A4A3A4"/>
          </p15:clr>
        </p15:guide>
        <p15:guide id="6" pos="3839">
          <p15:clr>
            <a:srgbClr val="A4A3A4"/>
          </p15:clr>
        </p15:guide>
        <p15:guide id="7" pos="704">
          <p15:clr>
            <a:srgbClr val="A4A3A4"/>
          </p15:clr>
        </p15:guide>
        <p15:guide id="8" pos="71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182" autoAdjust="0"/>
  </p:normalViewPr>
  <p:slideViewPr>
    <p:cSldViewPr showGuides="1">
      <p:cViewPr varScale="1">
        <p:scale>
          <a:sx n="73" d="100"/>
          <a:sy n="73" d="100"/>
        </p:scale>
        <p:origin x="618" y="72"/>
      </p:cViewPr>
      <p:guideLst>
        <p:guide orient="horz" pos="2160"/>
        <p:guide orient="horz" pos="945"/>
        <p:guide orient="horz" pos="3888"/>
        <p:guide orient="horz" pos="192"/>
        <p:guide orient="horz" pos="1072"/>
        <p:guide pos="3839"/>
        <p:guide pos="704"/>
        <p:guide pos="7102"/>
      </p:guideLst>
    </p:cSldViewPr>
  </p:slideViewPr>
  <p:outlineViewPr>
    <p:cViewPr>
      <p:scale>
        <a:sx n="33" d="100"/>
        <a:sy n="33" d="100"/>
      </p:scale>
      <p:origin x="0" y="-2886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164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6/2/2020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6/2/2020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05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04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12190572" cy="6858000"/>
            <a:chOff x="0" y="0"/>
            <a:chExt cx="12190572" cy="6858000"/>
          </a:xfrm>
        </p:grpSpPr>
        <p:sp>
          <p:nvSpPr>
            <p:cNvPr id="13" name="Rectangle 12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0" y="0"/>
              <a:ext cx="4742741" cy="6858000"/>
              <a:chOff x="0" y="0"/>
              <a:chExt cx="4742741" cy="6858000"/>
            </a:xfrm>
          </p:grpSpPr>
          <p:pic>
            <p:nvPicPr>
              <p:cNvPr id="9" name="Picture 8" descr="Stacked books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591594" cy="6858000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4605581" y="0"/>
                <a:ext cx="137160" cy="685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9346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79346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6A09E-12D5-4B1D-B8BB-C300B1DDD423}" type="datetime1">
              <a:rPr lang="en-US" smtClean="0"/>
              <a:t>6/2/2020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012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5pPr>
              <a:defRPr/>
            </a:lvl5pPr>
            <a:lvl6pPr marL="2418976" indent="-285750">
              <a:buFont typeface="Century Gothic" panose="020B0502020202020204" pitchFamily="34" charset="0"/>
              <a:buChar char="–"/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A53D-4C84-40AA-983E-A1E818A7FEFC}" type="datetime1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61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>
            <a:lvl5pPr>
              <a:defRPr/>
            </a:lvl5pPr>
            <a:lvl6pPr marL="2418976" indent="-285750">
              <a:buFont typeface="Century Gothic" panose="020B0502020202020204" pitchFamily="34" charset="0"/>
              <a:buChar char="–"/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FCEE-AE66-4EAB-9C04-97F8A56A6354}" type="datetime1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9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9377B-053C-438C-8A98-92C419A6701C}" type="datetime1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5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4" name="Rectangle 3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818" y="0"/>
              <a:ext cx="4591594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7481252" y="0"/>
              <a:ext cx="13716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tx2"/>
                </a:solidFill>
              </a:endParaRPr>
            </a:p>
          </p:txBody>
        </p:sp>
      </p:grpSp>
      <p:pic>
        <p:nvPicPr>
          <p:cNvPr id="5" name="Picture 4" descr="Stacked book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818" y="0"/>
            <a:ext cx="4591594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37149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37149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CEF46-0123-4A75-9835-49DC49D53DE2}" type="datetime1">
              <a:rPr lang="en-US" smtClean="0"/>
              <a:t>6/2/2020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82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buFont typeface="Century Gothic" panose="020B0502020202020204" pitchFamily="34" charset="0"/>
              <a:buChar char="–"/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8"/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6378D-18AE-47D1-B10A-42F623B40082}" type="datetime1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04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297078" indent="-285750">
              <a:buFont typeface="Century Gothic" panose="020B0502020202020204" pitchFamily="34" charset="0"/>
              <a:buChar char="–"/>
              <a:defRPr sz="1800"/>
            </a:lvl6pPr>
            <a:lvl7pPr marL="2568575" indent="-285750">
              <a:defRPr sz="1800"/>
            </a:lvl7pPr>
            <a:lvl8pPr marL="2860675" indent="-285750">
              <a:defRPr sz="1800"/>
            </a:lvl8pPr>
            <a:lvl9pPr marL="3151188" indent="-285750"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F6AE8-D704-41F6-B16A-5547B5672AC1}" type="datetime1">
              <a:rPr lang="en-US" smtClean="0"/>
              <a:t>6/2/2020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7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9538-6F63-4C0B-916D-ED3F4E0A1B28}" type="datetime1">
              <a:rPr lang="en-US" smtClean="0"/>
              <a:t>6/2/2020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F15BF-7116-4A9E-8022-5A2DC937F971}" type="datetime1">
              <a:rPr lang="en-US" smtClean="0"/>
              <a:t>6/2/2020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2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418976" indent="-285750">
              <a:buFont typeface="Century Gothic" panose="020B0502020202020204" pitchFamily="34" charset="0"/>
              <a:buChar char="–"/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5612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8DC91-5A3B-40CE-8C1D-279A8EF6E008}" type="datetime1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1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7C20A-B94A-4E20-B4B2-88A7825AE904}" type="datetime1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7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10" name="Rectangle 9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304721" y="0"/>
              <a:ext cx="11579384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859468AF-EFCF-4AAD-ACF4-3BA83EC4AF4E}" type="datetime1">
              <a:rPr lang="en-US" smtClean="0"/>
              <a:pPr/>
              <a:t>6/2/2020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187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b="0" kern="1200" cap="none" baseline="0">
          <a:solidFill>
            <a:schemeClr val="accent2">
              <a:lumMod val="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Clr>
          <a:schemeClr val="accent6">
            <a:lumMod val="50000"/>
          </a:schemeClr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33226" indent="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None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845622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272267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759862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027612" y="0"/>
            <a:ext cx="6860308" cy="6477000"/>
          </a:xfrm>
        </p:spPr>
        <p:txBody>
          <a:bodyPr>
            <a:normAutofit fontScale="25000" lnSpcReduction="20000"/>
          </a:bodyPr>
          <a:lstStyle/>
          <a:p>
            <a:pPr algn="ctr">
              <a:lnSpc>
                <a:spcPct val="120000"/>
              </a:lnSpc>
            </a:pPr>
            <a:endParaRPr 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5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5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5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20000"/>
              </a:lnSpc>
            </a:pPr>
            <a:r>
              <a:rPr lang="en-US" sz="7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Sagar Saha</a:t>
            </a:r>
          </a:p>
          <a:p>
            <a:pPr algn="ctr">
              <a:lnSpc>
                <a:spcPct val="120000"/>
              </a:lnSpc>
            </a:pPr>
            <a:r>
              <a:rPr lang="en-US" sz="7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142014024</a:t>
            </a:r>
          </a:p>
          <a:p>
            <a:pPr algn="ctr">
              <a:lnSpc>
                <a:spcPct val="120000"/>
              </a:lnSpc>
            </a:pPr>
            <a:r>
              <a:rPr lang="en-US" sz="7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CSE</a:t>
            </a:r>
          </a:p>
          <a:p>
            <a:pPr algn="ctr">
              <a:lnSpc>
                <a:spcPct val="170000"/>
              </a:lnSpc>
            </a:pPr>
            <a:endParaRPr lang="en-US" sz="5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r>
              <a:rPr lang="en-US" sz="8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Internship</a:t>
            </a:r>
          </a:p>
          <a:p>
            <a:pPr algn="ctr">
              <a:lnSpc>
                <a:spcPct val="170000"/>
              </a:lnSpc>
            </a:pPr>
            <a:r>
              <a:rPr lang="en-US" sz="8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CSE 499</a:t>
            </a:r>
            <a:endParaRPr lang="en-US" sz="8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5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20000"/>
              </a:lnSpc>
            </a:pPr>
            <a:r>
              <a:rPr lang="en-US" sz="7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Supervised By:</a:t>
            </a:r>
          </a:p>
          <a:p>
            <a:pPr algn="ctr">
              <a:lnSpc>
                <a:spcPct val="120000"/>
              </a:lnSpc>
            </a:pPr>
            <a:r>
              <a:rPr lang="en-US" sz="72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Satyaki</a:t>
            </a:r>
            <a:r>
              <a:rPr lang="en-US" sz="7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Das</a:t>
            </a:r>
          </a:p>
          <a:p>
            <a:pPr algn="ctr">
              <a:lnSpc>
                <a:spcPct val="120000"/>
              </a:lnSpc>
            </a:pPr>
            <a:r>
              <a:rPr lang="en-US" sz="7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Lecturer | Dept. of CSE</a:t>
            </a:r>
          </a:p>
          <a:p>
            <a:pPr algn="ctr">
              <a:lnSpc>
                <a:spcPct val="120000"/>
              </a:lnSpc>
            </a:pPr>
            <a:r>
              <a:rPr lang="en-US" sz="7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University Of Liberal Arts Bangladesh</a:t>
            </a:r>
          </a:p>
          <a:p>
            <a:pPr algn="ctr">
              <a:lnSpc>
                <a:spcPct val="170000"/>
              </a:lnSpc>
            </a:pP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5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5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5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5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endParaRPr lang="en-US" sz="5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5484812" y="304800"/>
            <a:ext cx="5714761" cy="1371600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238" y="152400"/>
            <a:ext cx="4114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8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1812" y="2895600"/>
            <a:ext cx="2538703" cy="584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User Login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883" y="50800"/>
            <a:ext cx="87189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0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9412" y="2844800"/>
            <a:ext cx="4596103" cy="584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Product Details Page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411" y="0"/>
            <a:ext cx="7999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46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722812" y="152400"/>
            <a:ext cx="4977104" cy="508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/>
              <a:t>Product Cart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2" y="1524000"/>
            <a:ext cx="11582400" cy="443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25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379412" y="2590800"/>
            <a:ext cx="4977104" cy="508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/>
              <a:t>Checkout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412" y="1"/>
            <a:ext cx="9904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81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522412" y="304800"/>
            <a:ext cx="5638800" cy="685800"/>
          </a:xfrm>
        </p:spPr>
        <p:txBody>
          <a:bodyPr/>
          <a:lstStyle/>
          <a:p>
            <a:r>
              <a:rPr lang="en-US" sz="2000" b="1" i="1" u="sng" dirty="0">
                <a:solidFill>
                  <a:schemeClr val="tx1"/>
                </a:solidFill>
                <a:latin typeface="Constantia" pitchFamily="18" charset="0"/>
              </a:rPr>
              <a:t>Problems:</a:t>
            </a:r>
            <a:endParaRPr lang="en-US" sz="2000" dirty="0">
              <a:solidFill>
                <a:schemeClr val="tx1"/>
              </a:solidFill>
              <a:latin typeface="Constantia" pitchFamily="18" charset="0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1522412" y="990600"/>
            <a:ext cx="8382000" cy="4495800"/>
          </a:xfrm>
        </p:spPr>
        <p:txBody>
          <a:bodyPr>
            <a:normAutofit fontScale="70000" lnSpcReduction="20000"/>
          </a:bodyPr>
          <a:lstStyle/>
          <a:p>
            <a:r>
              <a:rPr lang="en-US" sz="2400" i="1" dirty="0"/>
              <a:t> </a:t>
            </a:r>
            <a:r>
              <a:rPr lang="en-US" sz="2000" dirty="0" smtClean="0">
                <a:latin typeface="Constantia" pitchFamily="18" charset="0"/>
              </a:rPr>
              <a:t>Zero </a:t>
            </a:r>
            <a:r>
              <a:rPr lang="en-US" sz="2000" dirty="0">
                <a:latin typeface="Constantia" pitchFamily="18" charset="0"/>
              </a:rPr>
              <a:t>experience from the past</a:t>
            </a:r>
            <a:r>
              <a:rPr lang="en-US" sz="2000" dirty="0" smtClean="0">
                <a:latin typeface="Constantia" pitchFamily="18" charset="0"/>
              </a:rPr>
              <a:t>.</a:t>
            </a:r>
          </a:p>
          <a:p>
            <a:r>
              <a:rPr lang="en-US" sz="2000" dirty="0" smtClean="0">
                <a:latin typeface="Constantia" pitchFamily="18" charset="0"/>
              </a:rPr>
              <a:t>  Less </a:t>
            </a:r>
            <a:r>
              <a:rPr lang="en-US" sz="2000" dirty="0">
                <a:latin typeface="Constantia" pitchFamily="18" charset="0"/>
              </a:rPr>
              <a:t>time to train up.</a:t>
            </a:r>
          </a:p>
          <a:p>
            <a:r>
              <a:rPr lang="en-US" sz="2000" dirty="0" smtClean="0">
                <a:latin typeface="Constantia" pitchFamily="18" charset="0"/>
              </a:rPr>
              <a:t>  Some </a:t>
            </a:r>
            <a:r>
              <a:rPr lang="en-US" sz="2000" dirty="0">
                <a:latin typeface="Constantia" pitchFamily="18" charset="0"/>
              </a:rPr>
              <a:t>unknown topics</a:t>
            </a:r>
            <a:r>
              <a:rPr lang="en-US" sz="2400" dirty="0"/>
              <a:t>.</a:t>
            </a:r>
          </a:p>
          <a:p>
            <a:pPr>
              <a:buNone/>
            </a:pPr>
            <a:endParaRPr lang="en-US" sz="2400" i="1" dirty="0"/>
          </a:p>
          <a:p>
            <a:pPr>
              <a:buNone/>
            </a:pPr>
            <a:r>
              <a:rPr lang="en-US" sz="2900" b="1" i="1" u="sng" dirty="0" smtClean="0">
                <a:latin typeface="Constantia" pitchFamily="18" charset="0"/>
              </a:rPr>
              <a:t>Advantages:</a:t>
            </a:r>
          </a:p>
          <a:p>
            <a:pPr>
              <a:buNone/>
            </a:pPr>
            <a:endParaRPr lang="en-US" sz="2000" b="1" i="1" u="sng" dirty="0">
              <a:latin typeface="Constantia" pitchFamily="18" charset="0"/>
            </a:endParaRPr>
          </a:p>
          <a:p>
            <a:pPr algn="just"/>
            <a:r>
              <a:rPr lang="en-US" sz="2000" dirty="0" smtClean="0">
                <a:latin typeface="Constantia" pitchFamily="18" charset="0"/>
              </a:rPr>
              <a:t> Improve </a:t>
            </a:r>
            <a:r>
              <a:rPr lang="en-US" sz="2000" dirty="0">
                <a:latin typeface="Constantia" pitchFamily="18" charset="0"/>
              </a:rPr>
              <a:t>skill, ability of  working and solving problems.</a:t>
            </a:r>
          </a:p>
          <a:p>
            <a:pPr algn="just"/>
            <a:r>
              <a:rPr lang="en-US" sz="2000" dirty="0" smtClean="0">
                <a:latin typeface="Constantia" pitchFamily="18" charset="0"/>
              </a:rPr>
              <a:t>  Learn </a:t>
            </a:r>
            <a:r>
              <a:rPr lang="en-US" sz="2000" dirty="0">
                <a:latin typeface="Constantia" pitchFamily="18" charset="0"/>
              </a:rPr>
              <a:t>a lot of new things.</a:t>
            </a:r>
          </a:p>
          <a:p>
            <a:pPr algn="just"/>
            <a:r>
              <a:rPr lang="en-US" sz="2000" dirty="0" smtClean="0">
                <a:latin typeface="Constantia" pitchFamily="18" charset="0"/>
              </a:rPr>
              <a:t> Gather </a:t>
            </a:r>
            <a:r>
              <a:rPr lang="en-US" sz="2000" dirty="0">
                <a:latin typeface="Constantia" pitchFamily="18" charset="0"/>
              </a:rPr>
              <a:t>experience</a:t>
            </a:r>
            <a:r>
              <a:rPr lang="en-US" sz="2000" dirty="0" smtClean="0">
                <a:latin typeface="Constantia" pitchFamily="18" charset="0"/>
              </a:rPr>
              <a:t>.</a:t>
            </a:r>
          </a:p>
          <a:p>
            <a:pPr algn="just"/>
            <a:r>
              <a:rPr lang="en-US" sz="2000" dirty="0" smtClean="0">
                <a:latin typeface="Constantia" pitchFamily="18" charset="0"/>
              </a:rPr>
              <a:t>  Become </a:t>
            </a:r>
            <a:r>
              <a:rPr lang="en-US" sz="2000" dirty="0">
                <a:latin typeface="Constantia" pitchFamily="18" charset="0"/>
              </a:rPr>
              <a:t>ready for the future.</a:t>
            </a:r>
          </a:p>
          <a:p>
            <a:pPr algn="just"/>
            <a:r>
              <a:rPr lang="en-US" sz="2000" dirty="0" smtClean="0">
                <a:latin typeface="Constantia" pitchFamily="18" charset="0"/>
              </a:rPr>
              <a:t>  Carrier </a:t>
            </a:r>
            <a:r>
              <a:rPr lang="en-US" sz="2000" dirty="0">
                <a:latin typeface="Constantia" pitchFamily="18" charset="0"/>
              </a:rPr>
              <a:t>Opportunity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056" y="304800"/>
            <a:ext cx="2743201" cy="1524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812" y="4131860"/>
            <a:ext cx="2927445" cy="181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2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6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9812" y="152400"/>
            <a:ext cx="6172200" cy="8636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About The Organization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5212" y="1447800"/>
            <a:ext cx="10081154" cy="510575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started as a full –stack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Internship at </a:t>
            </a:r>
            <a:r>
              <a:rPr lang="en-US" sz="2000" dirty="0" err="1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Banglasoft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computer at 23</a:t>
            </a:r>
            <a:r>
              <a:rPr lang="en-US" sz="2000" baseline="30000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February  2020 and working there  as a web based application developer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Banglasoft</a:t>
            </a:r>
            <a:r>
              <a:rPr lang="en-US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computer is a software development company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which is incorporated in </a:t>
            </a:r>
            <a:r>
              <a:rPr lang="en-US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2008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 has been successfully delivering various digital services </a:t>
            </a:r>
            <a:r>
              <a:rPr lang="en-US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 made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huge impact in the digital market </a:t>
            </a:r>
            <a:r>
              <a:rPr lang="en-US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with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 and </a:t>
            </a:r>
            <a:r>
              <a:rPr lang="en-US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web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based </a:t>
            </a:r>
            <a:r>
              <a:rPr lang="en-US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streaming services.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Services:</a:t>
            </a:r>
          </a:p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Application development</a:t>
            </a:r>
          </a:p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Web application development</a:t>
            </a:r>
          </a:p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Value added service</a:t>
            </a:r>
          </a:p>
          <a:p>
            <a:pPr>
              <a:lnSpc>
                <a:spcPct val="10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E-commerce app development</a:t>
            </a:r>
          </a:p>
          <a:p>
            <a:pPr>
              <a:lnSpc>
                <a:spcPct val="100000"/>
              </a:lnSpc>
            </a:pPr>
            <a:endParaRPr lang="en-US" sz="1600" dirty="0" smtClean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600" dirty="0" smtClean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600" dirty="0" smtClean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1600" dirty="0" smtClean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000" dirty="0" smtClean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558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6612" y="457200"/>
            <a:ext cx="2971800" cy="8382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Objectives</a:t>
            </a:r>
            <a:endParaRPr lang="en-US" sz="4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362200"/>
            <a:ext cx="10157354" cy="297180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To know the historical background of the industry including its mission, vision , objectives and strategies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To get the real-life exposure in the web development sector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To know how the problems are solved by them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To know the coding conventions and style of the web development sector</a:t>
            </a:r>
          </a:p>
        </p:txBody>
      </p:sp>
    </p:spTree>
    <p:extLst>
      <p:ext uri="{BB962C8B-B14F-4D97-AF65-F5344CB8AC3E}">
        <p14:creationId xmlns:p14="http://schemas.microsoft.com/office/powerpoint/2010/main" val="4107349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228600"/>
            <a:ext cx="7162800" cy="6096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4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            Project Requirements</a:t>
            </a:r>
            <a:endParaRPr lang="en-US" sz="4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95400"/>
            <a:ext cx="10157354" cy="4927600"/>
          </a:xfrm>
        </p:spPr>
        <p:txBody>
          <a:bodyPr>
            <a:normAutofit fontScale="40000" lnSpcReduction="20000"/>
          </a:bodyPr>
          <a:lstStyle/>
          <a:p>
            <a:endParaRPr lang="en-US" sz="26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5000" dirty="0" smtClean="0">
                <a:latin typeface="Times New Roman" pitchFamily="18" charset="0"/>
                <a:cs typeface="Times New Roman" pitchFamily="18" charset="0"/>
              </a:rPr>
              <a:t>Creating A web-based </a:t>
            </a:r>
            <a:r>
              <a:rPr lang="en-US" sz="5400" dirty="0" smtClean="0">
                <a:latin typeface="Times New Roman" pitchFamily="18" charset="0"/>
                <a:cs typeface="Times New Roman" pitchFamily="18" charset="0"/>
              </a:rPr>
              <a:t>Ecommerce application</a:t>
            </a:r>
            <a:endParaRPr lang="en-US" sz="5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5000" dirty="0" smtClean="0">
                <a:latin typeface="Times New Roman" pitchFamily="18" charset="0"/>
                <a:cs typeface="Times New Roman" pitchFamily="18" charset="0"/>
              </a:rPr>
              <a:t>Make it responsive</a:t>
            </a:r>
          </a:p>
          <a:p>
            <a:r>
              <a:rPr lang="en-US" sz="5000" dirty="0" smtClean="0">
                <a:latin typeface="Times New Roman" pitchFamily="18" charset="0"/>
                <a:cs typeface="Times New Roman" pitchFamily="18" charset="0"/>
              </a:rPr>
              <a:t>Preferable language using – </a:t>
            </a:r>
          </a:p>
          <a:p>
            <a:pPr marL="0" indent="0">
              <a:buNone/>
            </a:pPr>
            <a:r>
              <a:rPr lang="en-US" sz="5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5000" dirty="0" smtClean="0">
                <a:latin typeface="Times New Roman" pitchFamily="18" charset="0"/>
                <a:cs typeface="Times New Roman" pitchFamily="18" charset="0"/>
              </a:rPr>
              <a:t>      HTML</a:t>
            </a:r>
          </a:p>
          <a:p>
            <a:pPr marL="0" indent="0">
              <a:buNone/>
            </a:pPr>
            <a:r>
              <a:rPr lang="en-US" sz="5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5000" dirty="0" smtClean="0">
                <a:latin typeface="Times New Roman" pitchFamily="18" charset="0"/>
                <a:cs typeface="Times New Roman" pitchFamily="18" charset="0"/>
              </a:rPr>
              <a:t>      PHP</a:t>
            </a:r>
          </a:p>
          <a:p>
            <a:pPr marL="0" indent="0">
              <a:buNone/>
            </a:pPr>
            <a:r>
              <a:rPr lang="en-US" sz="5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5000" dirty="0" smtClean="0">
                <a:latin typeface="Times New Roman" pitchFamily="18" charset="0"/>
                <a:cs typeface="Times New Roman" pitchFamily="18" charset="0"/>
              </a:rPr>
              <a:t>      Bootstrap</a:t>
            </a:r>
          </a:p>
          <a:p>
            <a:pPr marL="0" indent="0">
              <a:buNone/>
            </a:pPr>
            <a:r>
              <a:rPr lang="en-US" sz="5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5000" dirty="0" smtClean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en-US" sz="5000" dirty="0" err="1" smtClean="0">
                <a:latin typeface="Times New Roman" pitchFamily="18" charset="0"/>
                <a:cs typeface="Times New Roman" pitchFamily="18" charset="0"/>
              </a:rPr>
              <a:t>Jquery</a:t>
            </a:r>
            <a:endParaRPr lang="en-US" sz="5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5000" dirty="0" smtClean="0">
                <a:latin typeface="Times New Roman" pitchFamily="18" charset="0"/>
                <a:cs typeface="Times New Roman" pitchFamily="18" charset="0"/>
              </a:rPr>
              <a:t>React , Node </a:t>
            </a:r>
            <a:r>
              <a:rPr lang="en-US" sz="5000" dirty="0" err="1" smtClean="0">
                <a:latin typeface="Times New Roman" pitchFamily="18" charset="0"/>
                <a:cs typeface="Times New Roman" pitchFamily="18" charset="0"/>
              </a:rPr>
              <a:t>js</a:t>
            </a:r>
            <a:r>
              <a:rPr lang="en-US" sz="5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385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4012" y="0"/>
            <a:ext cx="6934200" cy="9906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        Project &amp; Tools</a:t>
            </a:r>
            <a:endParaRPr lang="en-US" sz="4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19200"/>
            <a:ext cx="10157354" cy="5334000"/>
          </a:xfrm>
        </p:spPr>
        <p:txBody>
          <a:bodyPr/>
          <a:lstStyle/>
          <a:p>
            <a:pPr marL="0" indent="0">
              <a:buNone/>
            </a:pPr>
            <a:endParaRPr lang="en-US" sz="3200" b="1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Develop an react based E</a:t>
            </a:r>
            <a:r>
              <a:rPr lang="en-US" sz="3200" b="1" dirty="0" smtClean="0">
                <a:latin typeface="Times New Roman" pitchFamily="18" charset="0"/>
                <a:cs typeface="Times New Roman" pitchFamily="18" charset="0"/>
              </a:rPr>
              <a:t>commerce application.</a:t>
            </a:r>
          </a:p>
          <a:p>
            <a:pPr marL="0" indent="0">
              <a:buNone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This </a:t>
            </a: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Ecommerce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System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is an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web based application for selling product, manage customers, and calculate company revenue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. </a:t>
            </a:r>
            <a:endParaRPr lang="en-US" sz="18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Tools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Visual Studio Code 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Local Server –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Xampp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42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0"/>
            <a:ext cx="6934200" cy="685800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chemeClr val="tx1"/>
                </a:solidFill>
              </a:rPr>
              <a:t>Why React </a:t>
            </a:r>
            <a:r>
              <a:rPr lang="en-US" sz="4000" dirty="0">
                <a:solidFill>
                  <a:schemeClr val="tx1"/>
                </a:solidFill>
              </a:rPr>
              <a:t>JS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838200"/>
            <a:ext cx="10157354" cy="53340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React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an open-source JavaScript library. With react a web application can be built which don’t need any reload for changing the data of the page which make the application become more faster &amp; scalable &amp; it also makes the application user friendly.</a:t>
            </a:r>
          </a:p>
          <a:p>
            <a:pPr marL="0" indent="0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While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researching I had compared React JS,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Laravel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Angular JS,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Vue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JS and WordPress which is a CMS in Google Trends. In the result I had found that in USA most developers use React JS, in India most developers use WordPress and in Bangladesh almost 80% developers use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Laravel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web development. The results found in Google Trends are given below: </a:t>
            </a:r>
          </a:p>
          <a:p>
            <a:pPr marL="0" indent="0">
              <a:buNone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US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2" y="3505200"/>
            <a:ext cx="10157354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9512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834" y="152400"/>
            <a:ext cx="4672303" cy="9398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Project Features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7308" y="1905000"/>
            <a:ext cx="10157354" cy="3886200"/>
          </a:xfrm>
        </p:spPr>
        <p:txBody>
          <a:bodyPr>
            <a:normAutofit/>
          </a:bodyPr>
          <a:lstStyle/>
          <a:p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</a:t>
            </a:r>
          </a:p>
          <a:p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Login &amp; logout.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 by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categories.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product to cart. </a:t>
            </a:r>
            <a:endParaRPr lang="en-US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Checkout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 product.</a:t>
            </a:r>
          </a:p>
        </p:txBody>
      </p:sp>
    </p:spTree>
    <p:extLst>
      <p:ext uri="{BB962C8B-B14F-4D97-AF65-F5344CB8AC3E}">
        <p14:creationId xmlns:p14="http://schemas.microsoft.com/office/powerpoint/2010/main" val="399272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2" y="3073400"/>
            <a:ext cx="2743200" cy="71120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 Page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142" y="76200"/>
            <a:ext cx="7122070" cy="6781800"/>
          </a:xfrm>
        </p:spPr>
      </p:pic>
    </p:spTree>
    <p:extLst>
      <p:ext uri="{BB962C8B-B14F-4D97-AF65-F5344CB8AC3E}">
        <p14:creationId xmlns:p14="http://schemas.microsoft.com/office/powerpoint/2010/main" val="8395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722812" y="609600"/>
            <a:ext cx="2538703" cy="5842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User Registration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12" y="2362200"/>
            <a:ext cx="11582400" cy="3424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5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lass open house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Classroom open house presentation.potx" id="{AB7D8AB0-4323-4322-AB21-8CB398DB9E96}" vid="{5BFEA1FF-C39F-48A2-B239-4B55565FC3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Classroom open house presentation</Template>
  <TotalTime>1842</TotalTime>
  <Words>433</Words>
  <Application>Microsoft Office PowerPoint</Application>
  <PresentationFormat>Custom</PresentationFormat>
  <Paragraphs>97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Century Gothic</vt:lpstr>
      <vt:lpstr>Constantia</vt:lpstr>
      <vt:lpstr>Times New Roman</vt:lpstr>
      <vt:lpstr>Wingdings</vt:lpstr>
      <vt:lpstr>Class open house presentation</vt:lpstr>
      <vt:lpstr>  </vt:lpstr>
      <vt:lpstr> About The Organization</vt:lpstr>
      <vt:lpstr>Objectives</vt:lpstr>
      <vt:lpstr>             Project Requirements</vt:lpstr>
      <vt:lpstr>         Project &amp; Tools</vt:lpstr>
      <vt:lpstr>Why React JS</vt:lpstr>
      <vt:lpstr>  Project Features</vt:lpstr>
      <vt:lpstr>Front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Problems: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House</dc:title>
  <dc:creator>Windows User</dc:creator>
  <cp:lastModifiedBy>sagar saha</cp:lastModifiedBy>
  <cp:revision>111</cp:revision>
  <dcterms:created xsi:type="dcterms:W3CDTF">2018-11-14T09:06:38Z</dcterms:created>
  <dcterms:modified xsi:type="dcterms:W3CDTF">2020-06-02T10:30:10Z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74062800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